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87" r:id="rId4"/>
    <p:sldId id="288" r:id="rId5"/>
    <p:sldId id="289" r:id="rId6"/>
    <p:sldId id="290" r:id="rId7"/>
    <p:sldId id="297" r:id="rId8"/>
    <p:sldId id="298" r:id="rId9"/>
    <p:sldId id="304" r:id="rId10"/>
    <p:sldId id="292" r:id="rId11"/>
    <p:sldId id="293" r:id="rId12"/>
    <p:sldId id="299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2490" y="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-7268"/>
            <a:ext cx="9144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b="1" dirty="0"/>
              <a:t>2. Halbjahr 2025</a:t>
            </a:r>
            <a:endParaRPr lang="de-DE" b="1" i="1" dirty="0"/>
          </a:p>
          <a:p>
            <a:pPr algn="ctr"/>
            <a:r>
              <a:rPr lang="de-DE" b="1" i="1" dirty="0"/>
              <a:t>English Intensive Week A2 Refresher </a:t>
            </a:r>
            <a:endParaRPr lang="de-DE" b="1" dirty="0"/>
          </a:p>
          <a:p>
            <a:pPr algn="ctr"/>
            <a:r>
              <a:rPr lang="de-DE" b="1" dirty="0"/>
              <a:t>252-40691, Mo - Fr, 08.45 – 14.00 Uhr</a:t>
            </a:r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FCA148A-EFA7-2E40-6E50-1E53F9AAF60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776" y="44672"/>
            <a:ext cx="2120728" cy="43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7.jp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7.jp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130425"/>
            <a:ext cx="9144000" cy="12271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6600" b="1" dirty="0">
                <a:latin typeface="Verdana" pitchFamily="34" charset="0"/>
              </a:rPr>
              <a:t>Find the word.</a:t>
            </a:r>
            <a:r>
              <a:rPr lang="de-DE" sz="4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pic>
        <p:nvPicPr>
          <p:cNvPr id="5" name="Grafik 4" descr="Ein Bild, das draußen, Gebäude, Klassische Architektur, Antike römische Architektur enthält.&#10;&#10;Automatisch generierte Beschreibung">
            <a:extLst>
              <a:ext uri="{FF2B5EF4-FFF2-40B4-BE49-F238E27FC236}">
                <a16:creationId xmlns:a16="http://schemas.microsoft.com/office/drawing/2014/main" id="{1D1B01BD-F00E-C762-59E2-8A390A786F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00" y="935186"/>
            <a:ext cx="7308000" cy="4870078"/>
          </a:xfrm>
          <a:prstGeom prst="rect">
            <a:avLst/>
          </a:prstGeom>
        </p:spPr>
      </p:pic>
      <p:sp>
        <p:nvSpPr>
          <p:cNvPr id="6" name="Text Box 6">
            <a:extLst>
              <a:ext uri="{FF2B5EF4-FFF2-40B4-BE49-F238E27FC236}">
                <a16:creationId xmlns:a16="http://schemas.microsoft.com/office/drawing/2014/main" id="{F6B1F023-CD7C-9CFE-351B-C44666DDF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685055"/>
            <a:ext cx="9144000" cy="83099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sz="2400" dirty="0">
                <a:latin typeface="Verdana" pitchFamily="34" charset="0"/>
              </a:rPr>
              <a:t>The </a:t>
            </a:r>
            <a:r>
              <a:rPr lang="de-DE" sz="2400" dirty="0" err="1">
                <a:latin typeface="Verdana" pitchFamily="34" charset="0"/>
              </a:rPr>
              <a:t>town</a:t>
            </a:r>
            <a:r>
              <a:rPr lang="de-DE" sz="2400" dirty="0">
                <a:latin typeface="Verdana" pitchFamily="34" charset="0"/>
              </a:rPr>
              <a:t> hall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England‘s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second-largest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city</a:t>
            </a:r>
            <a:r>
              <a:rPr lang="de-DE" sz="2400" dirty="0">
                <a:latin typeface="Verdana" pitchFamily="34" charset="0"/>
              </a:rPr>
              <a:t>.</a:t>
            </a:r>
          </a:p>
          <a:p>
            <a:pPr algn="ctr"/>
            <a:r>
              <a:rPr lang="de-DE" sz="2400" dirty="0" err="1">
                <a:latin typeface="Verdana" pitchFamily="34" charset="0"/>
              </a:rPr>
              <a:t>We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first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letter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city‘s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name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DC5697EF-F7C3-C610-244F-5A1529F34C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315724"/>
            <a:ext cx="9144000" cy="15696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sz="2400" dirty="0" err="1">
                <a:latin typeface="Verdana" pitchFamily="34" charset="0"/>
              </a:rPr>
              <a:t>Located</a:t>
            </a:r>
            <a:r>
              <a:rPr lang="de-DE" sz="2400" dirty="0">
                <a:latin typeface="Verdana" pitchFamily="34" charset="0"/>
              </a:rPr>
              <a:t> in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southeastern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part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province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Ontario, </a:t>
            </a:r>
            <a:r>
              <a:rPr lang="de-DE" sz="2400" dirty="0" err="1">
                <a:latin typeface="Verdana" pitchFamily="34" charset="0"/>
              </a:rPr>
              <a:t>Canada‘s</a:t>
            </a:r>
            <a:r>
              <a:rPr lang="de-DE" sz="2400" dirty="0">
                <a:latin typeface="Verdana" pitchFamily="34" charset="0"/>
              </a:rPr>
              <a:t> national </a:t>
            </a:r>
            <a:r>
              <a:rPr lang="de-DE" sz="2400" dirty="0" err="1">
                <a:latin typeface="Verdana" pitchFamily="34" charset="0"/>
              </a:rPr>
              <a:t>capital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neither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country‘s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largest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city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nor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capital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province</a:t>
            </a:r>
            <a:r>
              <a:rPr lang="de-DE" sz="2400" dirty="0">
                <a:latin typeface="Verdana" pitchFamily="34" charset="0"/>
              </a:rPr>
              <a:t>.</a:t>
            </a:r>
          </a:p>
          <a:p>
            <a:pPr algn="ctr"/>
            <a:r>
              <a:rPr lang="de-DE" sz="2400" dirty="0" err="1">
                <a:latin typeface="Verdana" pitchFamily="34" charset="0"/>
              </a:rPr>
              <a:t>We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last </a:t>
            </a:r>
            <a:r>
              <a:rPr lang="de-DE" sz="2400" dirty="0" err="1">
                <a:latin typeface="Verdana" pitchFamily="34" charset="0"/>
              </a:rPr>
              <a:t>letter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city‘s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name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  <p:pic>
        <p:nvPicPr>
          <p:cNvPr id="3" name="Grafik 2" descr="Ein Bild, das draußen, Gebäude, Himmel, Stadtgebiet enthält.&#10;&#10;KI-generierte Inhalte können fehlerhaft sein.">
            <a:extLst>
              <a:ext uri="{FF2B5EF4-FFF2-40B4-BE49-F238E27FC236}">
                <a16:creationId xmlns:a16="http://schemas.microsoft.com/office/drawing/2014/main" id="{D700AB23-8B67-DD1A-AA88-0D45BE3325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256" y="936000"/>
            <a:ext cx="4392000" cy="43851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853234"/>
            <a:ext cx="9144000" cy="79179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2400" dirty="0">
                <a:latin typeface="Verdana" pitchFamily="34" charset="0"/>
              </a:rPr>
              <a:t>By </a:t>
            </a:r>
            <a:r>
              <a:rPr lang="de-DE" sz="2400" dirty="0" err="1">
                <a:latin typeface="Verdana" pitchFamily="34" charset="0"/>
              </a:rPr>
              <a:t>now</a:t>
            </a:r>
            <a:r>
              <a:rPr lang="de-DE" sz="2400" dirty="0">
                <a:latin typeface="Verdana" pitchFamily="34" charset="0"/>
              </a:rPr>
              <a:t>, </a:t>
            </a:r>
            <a:r>
              <a:rPr lang="de-DE" sz="2400" dirty="0" err="1">
                <a:latin typeface="Verdana" pitchFamily="34" charset="0"/>
              </a:rPr>
              <a:t>you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should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have</a:t>
            </a:r>
            <a:r>
              <a:rPr lang="de-DE" sz="2400" dirty="0">
                <a:latin typeface="Verdana" pitchFamily="34" charset="0"/>
              </a:rPr>
              <a:t> 10 </a:t>
            </a:r>
            <a:r>
              <a:rPr lang="de-DE" sz="2400" dirty="0" err="1">
                <a:latin typeface="Verdana" pitchFamily="34" charset="0"/>
              </a:rPr>
              <a:t>letters</a:t>
            </a:r>
            <a:r>
              <a:rPr lang="de-DE" sz="2400" dirty="0">
                <a:latin typeface="Verdana" pitchFamily="34" charset="0"/>
              </a:rPr>
              <a:t> on </a:t>
            </a:r>
            <a:r>
              <a:rPr lang="de-DE" sz="2400" dirty="0" err="1">
                <a:latin typeface="Verdana" pitchFamily="34" charset="0"/>
              </a:rPr>
              <a:t>your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list</a:t>
            </a:r>
            <a:r>
              <a:rPr lang="de-DE" sz="2400" dirty="0">
                <a:latin typeface="Verdana" pitchFamily="34" charset="0"/>
              </a:rPr>
              <a:t>.</a:t>
            </a:r>
            <a:br>
              <a:rPr lang="de-DE" sz="2400" dirty="0">
                <a:latin typeface="Verdana" pitchFamily="34" charset="0"/>
              </a:rPr>
            </a:br>
            <a:r>
              <a:rPr lang="de-DE" sz="2400" dirty="0" err="1">
                <a:latin typeface="Verdana" pitchFamily="34" charset="0"/>
              </a:rPr>
              <a:t>Reshuffle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them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for</a:t>
            </a:r>
            <a:r>
              <a:rPr lang="de-DE" sz="2400" dirty="0">
                <a:latin typeface="Verdana" pitchFamily="34" charset="0"/>
              </a:rPr>
              <a:t> a type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sport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33962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5099700"/>
            <a:ext cx="9144000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Verdana" pitchFamily="34" charset="0"/>
              </a:rPr>
              <a:t>In 2023, 53 years after the band broke up, another song of the band was released with the help of AI, titled </a:t>
            </a:r>
            <a:br>
              <a:rPr lang="en-US" sz="2400" dirty="0">
                <a:latin typeface="Verdana" pitchFamily="34" charset="0"/>
              </a:rPr>
            </a:br>
            <a:r>
              <a:rPr lang="en-US" sz="2400" i="1" dirty="0">
                <a:latin typeface="Verdana" pitchFamily="34" charset="0"/>
              </a:rPr>
              <a:t>Now and Then</a:t>
            </a:r>
            <a:r>
              <a:rPr lang="en-US" sz="2400" dirty="0">
                <a:latin typeface="Verdana" pitchFamily="34" charset="0"/>
              </a:rPr>
              <a:t>.  </a:t>
            </a:r>
            <a:br>
              <a:rPr lang="en-US" sz="2400" dirty="0">
                <a:latin typeface="Verdana" pitchFamily="34" charset="0"/>
              </a:rPr>
            </a:br>
            <a:r>
              <a:rPr lang="en-US" sz="2400" dirty="0">
                <a:latin typeface="Verdana" pitchFamily="34" charset="0"/>
              </a:rPr>
              <a:t>We need the third letter of the band’s name.</a:t>
            </a:r>
            <a:endParaRPr lang="de-DE" sz="2400" dirty="0">
              <a:latin typeface="Verdana" pitchFamily="34" charset="0"/>
            </a:endParaRPr>
          </a:p>
        </p:txBody>
      </p:sp>
      <p:pic>
        <p:nvPicPr>
          <p:cNvPr id="5" name="Grafik 4" descr="Ein Bild, das Fußgängerübergang, Weg, draußen, Szene enthält.&#10;&#10;Automatisch generierte Beschreibung">
            <a:extLst>
              <a:ext uri="{FF2B5EF4-FFF2-40B4-BE49-F238E27FC236}">
                <a16:creationId xmlns:a16="http://schemas.microsoft.com/office/drawing/2014/main" id="{5FA6B4D0-27B5-61E1-3E92-EC61464719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00" y="992765"/>
            <a:ext cx="7272000" cy="4092419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907B2A5E-1A0B-2108-0876-7147D4CA8405}"/>
              </a:ext>
            </a:extLst>
          </p:cNvPr>
          <p:cNvSpPr txBox="1"/>
          <p:nvPr/>
        </p:nvSpPr>
        <p:spPr>
          <a:xfrm>
            <a:off x="4860032" y="1268760"/>
            <a:ext cx="33123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Be</a:t>
            </a:r>
            <a:r>
              <a:rPr lang="de-DE" b="1" dirty="0">
                <a:solidFill>
                  <a:srgbClr val="FF0000"/>
                </a:solidFill>
              </a:rPr>
              <a:t>a</a:t>
            </a:r>
            <a:r>
              <a:rPr lang="de-DE" b="1" dirty="0"/>
              <a:t>tles</a:t>
            </a:r>
          </a:p>
        </p:txBody>
      </p:sp>
    </p:spTree>
    <p:extLst>
      <p:ext uri="{BB962C8B-B14F-4D97-AF65-F5344CB8AC3E}">
        <p14:creationId xmlns:p14="http://schemas.microsoft.com/office/powerpoint/2010/main" val="3165506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988840"/>
            <a:ext cx="9144000" cy="122413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</a:rPr>
              <a:t>“Money doesn't make you happy. </a:t>
            </a:r>
            <a:b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</a:rPr>
              <a:t>I now have $50 million but I was just as happy when I had $48 million.”</a:t>
            </a:r>
            <a:endParaRPr lang="de-DE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40C51517-21B4-DC81-B1FB-8BC67708D2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645024"/>
            <a:ext cx="9144000" cy="122413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The one who said that completed an impressive career as a bodybuilder, movie star and politician.</a:t>
            </a:r>
          </a:p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  <a:cs typeface="Verdana" pitchFamily="34" charset="0"/>
              </a:rPr>
              <a:t>We need the 5th letter of his first name.</a:t>
            </a:r>
            <a:endParaRPr lang="de-DE" sz="24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44E03EF-795F-9CA8-9FD6-6DE4CF2D7D44}"/>
              </a:ext>
            </a:extLst>
          </p:cNvPr>
          <p:cNvSpPr txBox="1"/>
          <p:nvPr/>
        </p:nvSpPr>
        <p:spPr>
          <a:xfrm>
            <a:off x="4860032" y="1268760"/>
            <a:ext cx="33123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Arno</a:t>
            </a:r>
            <a:r>
              <a:rPr lang="de-DE" b="1" dirty="0">
                <a:solidFill>
                  <a:srgbClr val="FF0000"/>
                </a:solidFill>
              </a:rPr>
              <a:t>l</a:t>
            </a:r>
            <a:r>
              <a:rPr lang="de-DE" b="1" dirty="0"/>
              <a:t>d Schwarzenegger.</a:t>
            </a:r>
          </a:p>
        </p:txBody>
      </p:sp>
    </p:spTree>
    <p:extLst>
      <p:ext uri="{BB962C8B-B14F-4D97-AF65-F5344CB8AC3E}">
        <p14:creationId xmlns:p14="http://schemas.microsoft.com/office/powerpoint/2010/main" val="143376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F42AD0F7-5A92-5BD5-68F5-0E4008DF33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649" y="980024"/>
            <a:ext cx="6442695" cy="5796000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62FA0543-22BA-74CF-1BB8-D2848C8BF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645024"/>
            <a:ext cx="9144000" cy="86409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A continent and country in the Pacific.</a:t>
            </a:r>
          </a:p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We need the 4</a:t>
            </a:r>
            <a:r>
              <a:rPr lang="en-US" sz="2400" kern="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th</a:t>
            </a:r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 letter of the country’s capital.</a:t>
            </a:r>
          </a:p>
          <a:p>
            <a:pPr algn="ctr"/>
            <a:endParaRPr lang="en-US" sz="2400" kern="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6AF5B5C-A55E-76D4-CAD8-2081C13544A3}"/>
              </a:ext>
            </a:extLst>
          </p:cNvPr>
          <p:cNvSpPr txBox="1"/>
          <p:nvPr/>
        </p:nvSpPr>
        <p:spPr>
          <a:xfrm>
            <a:off x="4860032" y="1268760"/>
            <a:ext cx="33123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Can</a:t>
            </a:r>
            <a:r>
              <a:rPr lang="de-DE" b="1" dirty="0">
                <a:solidFill>
                  <a:srgbClr val="FF0000"/>
                </a:solidFill>
              </a:rPr>
              <a:t>b</a:t>
            </a:r>
            <a:r>
              <a:rPr lang="de-DE" b="1" dirty="0"/>
              <a:t>erra.</a:t>
            </a:r>
          </a:p>
        </p:txBody>
      </p:sp>
    </p:spTree>
    <p:extLst>
      <p:ext uri="{BB962C8B-B14F-4D97-AF65-F5344CB8AC3E}">
        <p14:creationId xmlns:p14="http://schemas.microsoft.com/office/powerpoint/2010/main" val="147652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01D74F75-B4EF-8E55-8E3C-319C97D756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365104"/>
            <a:ext cx="9144000" cy="50405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(I can get no) satisfaction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DE165FF-C6D4-786D-1FF9-EB86A888D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157192"/>
            <a:ext cx="9144000" cy="50405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We need the 3rd letter of the band’s name.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DEBFA28-1E94-224D-E744-1420F8E29995}"/>
              </a:ext>
            </a:extLst>
          </p:cNvPr>
          <p:cNvSpPr txBox="1"/>
          <p:nvPr/>
        </p:nvSpPr>
        <p:spPr>
          <a:xfrm>
            <a:off x="4860032" y="1268760"/>
            <a:ext cx="33123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Ro</a:t>
            </a:r>
            <a:r>
              <a:rPr lang="de-DE" b="1" dirty="0">
                <a:solidFill>
                  <a:srgbClr val="FF0000"/>
                </a:solidFill>
              </a:rPr>
              <a:t>l</a:t>
            </a:r>
            <a:r>
              <a:rPr lang="de-DE" b="1" dirty="0"/>
              <a:t>ling Stones</a:t>
            </a:r>
          </a:p>
        </p:txBody>
      </p:sp>
    </p:spTree>
    <p:extLst>
      <p:ext uri="{BB962C8B-B14F-4D97-AF65-F5344CB8AC3E}">
        <p14:creationId xmlns:p14="http://schemas.microsoft.com/office/powerpoint/2010/main" val="2177073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0" y="5685055"/>
            <a:ext cx="9144000" cy="12003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sz="2400" dirty="0" err="1">
                <a:latin typeface="Verdana" pitchFamily="34" charset="0"/>
              </a:rPr>
              <a:t>Besides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being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British prime </a:t>
            </a:r>
            <a:r>
              <a:rPr lang="de-DE" sz="2400" dirty="0" err="1">
                <a:latin typeface="Verdana" pitchFamily="34" charset="0"/>
              </a:rPr>
              <a:t>minister</a:t>
            </a:r>
            <a:r>
              <a:rPr lang="de-DE" sz="2400" dirty="0">
                <a:latin typeface="Verdana" pitchFamily="34" charset="0"/>
              </a:rPr>
              <a:t>,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gentleman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chairman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UK‘s</a:t>
            </a:r>
            <a:r>
              <a:rPr lang="de-DE" sz="2400" dirty="0">
                <a:latin typeface="Verdana" pitchFamily="34" charset="0"/>
              </a:rPr>
              <a:t> Labour Party.</a:t>
            </a:r>
          </a:p>
          <a:p>
            <a:pPr algn="ctr"/>
            <a:r>
              <a:rPr lang="de-DE" sz="2400" dirty="0" err="1">
                <a:latin typeface="Verdana" pitchFamily="34" charset="0"/>
              </a:rPr>
              <a:t>We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first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letter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his</a:t>
            </a:r>
            <a:r>
              <a:rPr lang="de-DE" sz="2400" dirty="0">
                <a:latin typeface="Verdana" pitchFamily="34" charset="0"/>
              </a:rPr>
              <a:t> last </a:t>
            </a:r>
            <a:r>
              <a:rPr lang="de-DE" sz="2400" dirty="0" err="1">
                <a:latin typeface="Verdana" pitchFamily="34" charset="0"/>
              </a:rPr>
              <a:t>name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  <p:pic>
        <p:nvPicPr>
          <p:cNvPr id="3" name="Grafik 2" descr="Ein Bild, das Person, Menschliches Gesicht, Krawatte, Kleidung enthält.&#10;&#10;KI-generierte Inhalte können fehlerhaft sein.">
            <a:extLst>
              <a:ext uri="{FF2B5EF4-FFF2-40B4-BE49-F238E27FC236}">
                <a16:creationId xmlns:a16="http://schemas.microsoft.com/office/drawing/2014/main" id="{4612190D-14E7-8DB6-9C6C-B3188F77E0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966240"/>
            <a:ext cx="3312000" cy="46230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C71D914B-A970-EE11-12D6-82AE071F85DE}"/>
              </a:ext>
            </a:extLst>
          </p:cNvPr>
          <p:cNvSpPr txBox="1"/>
          <p:nvPr/>
        </p:nvSpPr>
        <p:spPr>
          <a:xfrm>
            <a:off x="4860032" y="1268760"/>
            <a:ext cx="33123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Sir Keir Rodney </a:t>
            </a:r>
            <a:r>
              <a:rPr lang="de-DE" b="1" dirty="0">
                <a:solidFill>
                  <a:srgbClr val="FF0000"/>
                </a:solidFill>
              </a:rPr>
              <a:t>S</a:t>
            </a:r>
            <a:r>
              <a:rPr lang="de-DE" b="1" dirty="0"/>
              <a:t>tarmer</a:t>
            </a:r>
          </a:p>
        </p:txBody>
      </p:sp>
    </p:spTree>
    <p:extLst>
      <p:ext uri="{BB962C8B-B14F-4D97-AF65-F5344CB8AC3E}">
        <p14:creationId xmlns:p14="http://schemas.microsoft.com/office/powerpoint/2010/main" val="65666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Metropole, Gebäude, Hochhaus, Metropolregion enthält.&#10;&#10;Automatisch generierte Beschreibung">
            <a:extLst>
              <a:ext uri="{FF2B5EF4-FFF2-40B4-BE49-F238E27FC236}">
                <a16:creationId xmlns:a16="http://schemas.microsoft.com/office/drawing/2014/main" id="{25EFAAB2-480C-8318-36AA-AAC21D173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736" y="936000"/>
            <a:ext cx="3840480" cy="5151120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1AC26169-ECEF-449E-7959-77BB5CB3A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3296"/>
            <a:ext cx="9144000" cy="76470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Until 1972, it was the highest building of the world.</a:t>
            </a:r>
          </a:p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We need the 1</a:t>
            </a:r>
            <a:r>
              <a:rPr lang="en-US" sz="2400" kern="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st</a:t>
            </a:r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 letter of the building’s name.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ED0D723-41D6-4688-0239-4C476ACAB5B2}"/>
              </a:ext>
            </a:extLst>
          </p:cNvPr>
          <p:cNvSpPr txBox="1"/>
          <p:nvPr/>
        </p:nvSpPr>
        <p:spPr>
          <a:xfrm>
            <a:off x="4860032" y="1268760"/>
            <a:ext cx="33123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FF0000"/>
                </a:solidFill>
              </a:rPr>
              <a:t>E</a:t>
            </a:r>
            <a:r>
              <a:rPr lang="de-DE" b="1" dirty="0"/>
              <a:t>mpire State Building</a:t>
            </a:r>
          </a:p>
        </p:txBody>
      </p:sp>
    </p:spTree>
    <p:extLst>
      <p:ext uri="{BB962C8B-B14F-4D97-AF65-F5344CB8AC3E}">
        <p14:creationId xmlns:p14="http://schemas.microsoft.com/office/powerpoint/2010/main" val="241530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0" y="5077633"/>
            <a:ext cx="9144000" cy="12003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sz="2400" dirty="0">
                <a:latin typeface="Verdana" pitchFamily="34" charset="0"/>
              </a:rPr>
              <a:t>Bob </a:t>
            </a:r>
            <a:r>
              <a:rPr lang="de-DE" sz="2400" dirty="0" err="1">
                <a:latin typeface="Verdana" pitchFamily="34" charset="0"/>
              </a:rPr>
              <a:t>Marley‘s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home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country</a:t>
            </a:r>
            <a:r>
              <a:rPr lang="de-DE" sz="2400" dirty="0">
                <a:latin typeface="Verdana" pitchFamily="34" charset="0"/>
              </a:rPr>
              <a:t> was an </a:t>
            </a:r>
            <a:r>
              <a:rPr lang="de-DE" sz="2400" dirty="0" err="1">
                <a:latin typeface="Verdana" pitchFamily="34" charset="0"/>
              </a:rPr>
              <a:t>island</a:t>
            </a:r>
            <a:r>
              <a:rPr lang="de-DE" sz="2400" dirty="0">
                <a:latin typeface="Verdana" pitchFamily="34" charset="0"/>
              </a:rPr>
              <a:t> </a:t>
            </a:r>
            <a:br>
              <a:rPr lang="de-DE" sz="2400" dirty="0">
                <a:latin typeface="Verdana" pitchFamily="34" charset="0"/>
              </a:rPr>
            </a:br>
            <a:r>
              <a:rPr lang="de-DE" sz="2400" dirty="0">
                <a:latin typeface="Verdana" pitchFamily="34" charset="0"/>
              </a:rPr>
              <a:t>in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Caribbean.</a:t>
            </a:r>
          </a:p>
          <a:p>
            <a:pPr algn="ctr"/>
            <a:r>
              <a:rPr lang="de-DE" sz="2400" dirty="0" err="1">
                <a:latin typeface="Verdana" pitchFamily="34" charset="0"/>
              </a:rPr>
              <a:t>We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1st </a:t>
            </a:r>
            <a:r>
              <a:rPr lang="de-DE" sz="2400" dirty="0" err="1">
                <a:latin typeface="Verdana" pitchFamily="34" charset="0"/>
              </a:rPr>
              <a:t>letter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island‘s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capital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  <p:pic>
        <p:nvPicPr>
          <p:cNvPr id="3" name="Bob Marley - Stir it up">
            <a:hlinkClick r:id="" action="ppaction://media"/>
            <a:extLst>
              <a:ext uri="{FF2B5EF4-FFF2-40B4-BE49-F238E27FC236}">
                <a16:creationId xmlns:a16="http://schemas.microsoft.com/office/drawing/2014/main" id="{DBD50895-32B8-9860-52E5-71706D630B0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5" name="Grafik 4" descr="Ein Bild, das Menschliches Gesicht, Person, Augenbraue, Dreadlocks enthält.&#10;&#10;Automatisch generierte Beschreibung">
            <a:extLst>
              <a:ext uri="{FF2B5EF4-FFF2-40B4-BE49-F238E27FC236}">
                <a16:creationId xmlns:a16="http://schemas.microsoft.com/office/drawing/2014/main" id="{AB5F6374-8C4A-A471-8686-D95C3791E2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925" y="1804987"/>
            <a:ext cx="5772150" cy="3248025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257641D1-A3A6-AFAA-36D2-F74BF355314D}"/>
              </a:ext>
            </a:extLst>
          </p:cNvPr>
          <p:cNvSpPr txBox="1"/>
          <p:nvPr/>
        </p:nvSpPr>
        <p:spPr>
          <a:xfrm>
            <a:off x="4860032" y="1268760"/>
            <a:ext cx="33123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FF0000"/>
                </a:solidFill>
              </a:rPr>
              <a:t>K</a:t>
            </a:r>
            <a:r>
              <a:rPr lang="de-DE" b="1" dirty="0"/>
              <a:t>ingston, Jamaica</a:t>
            </a:r>
          </a:p>
        </p:txBody>
      </p:sp>
    </p:spTree>
    <p:extLst>
      <p:ext uri="{BB962C8B-B14F-4D97-AF65-F5344CB8AC3E}">
        <p14:creationId xmlns:p14="http://schemas.microsoft.com/office/powerpoint/2010/main" val="196875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5099700"/>
            <a:ext cx="9144000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Verdana" pitchFamily="34" charset="0"/>
              </a:rPr>
              <a:t>In 2023, 53 years after the band broke up, another song of the band was released with the help of AI, titled </a:t>
            </a:r>
            <a:br>
              <a:rPr lang="en-US" sz="2400" dirty="0">
                <a:latin typeface="Verdana" pitchFamily="34" charset="0"/>
              </a:rPr>
            </a:br>
            <a:r>
              <a:rPr lang="en-US" sz="2400" i="1" dirty="0">
                <a:latin typeface="Verdana" pitchFamily="34" charset="0"/>
              </a:rPr>
              <a:t>Now and Then</a:t>
            </a:r>
            <a:r>
              <a:rPr lang="en-US" sz="2400" dirty="0">
                <a:latin typeface="Verdana" pitchFamily="34" charset="0"/>
              </a:rPr>
              <a:t>.  </a:t>
            </a:r>
            <a:br>
              <a:rPr lang="en-US" sz="2400" dirty="0">
                <a:latin typeface="Verdana" pitchFamily="34" charset="0"/>
              </a:rPr>
            </a:br>
            <a:r>
              <a:rPr lang="en-US" sz="2400" dirty="0">
                <a:latin typeface="Verdana" pitchFamily="34" charset="0"/>
              </a:rPr>
              <a:t>We need the third letter of the band’s name.</a:t>
            </a:r>
            <a:endParaRPr lang="de-DE" sz="2400" dirty="0">
              <a:latin typeface="Verdana" pitchFamily="34" charset="0"/>
            </a:endParaRPr>
          </a:p>
        </p:txBody>
      </p:sp>
      <p:pic>
        <p:nvPicPr>
          <p:cNvPr id="5" name="Grafik 4" descr="Ein Bild, das Fußgängerübergang, Weg, draußen, Szene enthält.&#10;&#10;Automatisch generierte Beschreibung">
            <a:extLst>
              <a:ext uri="{FF2B5EF4-FFF2-40B4-BE49-F238E27FC236}">
                <a16:creationId xmlns:a16="http://schemas.microsoft.com/office/drawing/2014/main" id="{5FA6B4D0-27B5-61E1-3E92-EC61464719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00" y="992765"/>
            <a:ext cx="7272000" cy="40924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Menschliches Gesicht, Person, Kleidung, Krawatte enthält.&#10;&#10;Automatisch generierte Beschreibung">
            <a:extLst>
              <a:ext uri="{FF2B5EF4-FFF2-40B4-BE49-F238E27FC236}">
                <a16:creationId xmlns:a16="http://schemas.microsoft.com/office/drawing/2014/main" id="{289E98CF-5B59-010E-B561-FC1061B79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200" y="936000"/>
            <a:ext cx="3513494" cy="4752000"/>
          </a:xfrm>
          <a:prstGeom prst="rect">
            <a:avLst/>
          </a:prstGeom>
        </p:spPr>
      </p:pic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0" y="5315724"/>
            <a:ext cx="9144000" cy="15696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sz="2400" dirty="0">
                <a:latin typeface="Verdana" pitchFamily="34" charset="0"/>
              </a:rPr>
              <a:t>Coming back </a:t>
            </a:r>
            <a:r>
              <a:rPr lang="de-DE" sz="2400" dirty="0" err="1">
                <a:latin typeface="Verdana" pitchFamily="34" charset="0"/>
              </a:rPr>
              <a:t>to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UK‘s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political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environment</a:t>
            </a:r>
            <a:r>
              <a:rPr lang="de-DE" sz="2400" dirty="0">
                <a:latin typeface="Verdana" pitchFamily="34" charset="0"/>
              </a:rPr>
              <a:t> - Rishi Sunak,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former</a:t>
            </a:r>
            <a:r>
              <a:rPr lang="de-DE" sz="2400" dirty="0">
                <a:latin typeface="Verdana" pitchFamily="34" charset="0"/>
              </a:rPr>
              <a:t> Prime Minister, </a:t>
            </a:r>
            <a:r>
              <a:rPr lang="de-DE" sz="2400" dirty="0" err="1">
                <a:latin typeface="Verdana" pitchFamily="34" charset="0"/>
              </a:rPr>
              <a:t>is</a:t>
            </a:r>
            <a:r>
              <a:rPr lang="de-DE" sz="2400" dirty="0">
                <a:latin typeface="Verdana" pitchFamily="34" charset="0"/>
              </a:rPr>
              <a:t> a </a:t>
            </a:r>
            <a:r>
              <a:rPr lang="de-DE" sz="2400" dirty="0" err="1">
                <a:latin typeface="Verdana" pitchFamily="34" charset="0"/>
              </a:rPr>
              <a:t>member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country‘s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conservative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party</a:t>
            </a:r>
            <a:r>
              <a:rPr lang="de-DE" sz="2400" dirty="0">
                <a:latin typeface="Verdana" pitchFamily="34" charset="0"/>
              </a:rPr>
              <a:t>.</a:t>
            </a:r>
          </a:p>
          <a:p>
            <a:pPr algn="ctr"/>
            <a:r>
              <a:rPr lang="de-DE" sz="2400" dirty="0" err="1">
                <a:latin typeface="Verdana" pitchFamily="34" charset="0"/>
              </a:rPr>
              <a:t>What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party‘s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nickname</a:t>
            </a:r>
            <a:r>
              <a:rPr lang="de-DE" sz="2400" dirty="0">
                <a:latin typeface="Verdana" pitchFamily="34" charset="0"/>
              </a:rPr>
              <a:t>? </a:t>
            </a:r>
            <a:r>
              <a:rPr lang="de-DE" sz="2400" dirty="0" err="1">
                <a:latin typeface="Verdana" pitchFamily="34" charset="0"/>
              </a:rPr>
              <a:t>We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first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letter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064C723-C369-42D0-BA46-885CAE19B159}"/>
              </a:ext>
            </a:extLst>
          </p:cNvPr>
          <p:cNvSpPr txBox="1"/>
          <p:nvPr/>
        </p:nvSpPr>
        <p:spPr>
          <a:xfrm>
            <a:off x="4860032" y="1268760"/>
            <a:ext cx="33123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FF0000"/>
                </a:solidFill>
              </a:rPr>
              <a:t>T</a:t>
            </a:r>
            <a:r>
              <a:rPr lang="de-DE" b="1" dirty="0"/>
              <a:t>ories</a:t>
            </a:r>
          </a:p>
        </p:txBody>
      </p:sp>
    </p:spTree>
    <p:extLst>
      <p:ext uri="{BB962C8B-B14F-4D97-AF65-F5344CB8AC3E}">
        <p14:creationId xmlns:p14="http://schemas.microsoft.com/office/powerpoint/2010/main" val="1278573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pic>
        <p:nvPicPr>
          <p:cNvPr id="5" name="Grafik 4" descr="Ein Bild, das draußen, Gebäude, Klassische Architektur, Antike römische Architektur enthält.&#10;&#10;Automatisch generierte Beschreibung">
            <a:extLst>
              <a:ext uri="{FF2B5EF4-FFF2-40B4-BE49-F238E27FC236}">
                <a16:creationId xmlns:a16="http://schemas.microsoft.com/office/drawing/2014/main" id="{1D1B01BD-F00E-C762-59E2-8A390A786F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00" y="935186"/>
            <a:ext cx="7308000" cy="4870078"/>
          </a:xfrm>
          <a:prstGeom prst="rect">
            <a:avLst/>
          </a:prstGeom>
        </p:spPr>
      </p:pic>
      <p:sp>
        <p:nvSpPr>
          <p:cNvPr id="6" name="Text Box 6">
            <a:extLst>
              <a:ext uri="{FF2B5EF4-FFF2-40B4-BE49-F238E27FC236}">
                <a16:creationId xmlns:a16="http://schemas.microsoft.com/office/drawing/2014/main" id="{F6B1F023-CD7C-9CFE-351B-C44666DDF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685055"/>
            <a:ext cx="9144000" cy="83099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sz="2400" dirty="0">
                <a:latin typeface="Verdana" pitchFamily="34" charset="0"/>
              </a:rPr>
              <a:t>The </a:t>
            </a:r>
            <a:r>
              <a:rPr lang="de-DE" sz="2400" dirty="0" err="1">
                <a:latin typeface="Verdana" pitchFamily="34" charset="0"/>
              </a:rPr>
              <a:t>town</a:t>
            </a:r>
            <a:r>
              <a:rPr lang="de-DE" sz="2400" dirty="0">
                <a:latin typeface="Verdana" pitchFamily="34" charset="0"/>
              </a:rPr>
              <a:t> hall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England‘s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second-largest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city</a:t>
            </a:r>
            <a:r>
              <a:rPr lang="de-DE" sz="2400" dirty="0">
                <a:latin typeface="Verdana" pitchFamily="34" charset="0"/>
              </a:rPr>
              <a:t>.</a:t>
            </a:r>
          </a:p>
          <a:p>
            <a:pPr algn="ctr"/>
            <a:r>
              <a:rPr lang="de-DE" sz="2400" dirty="0" err="1">
                <a:latin typeface="Verdana" pitchFamily="34" charset="0"/>
              </a:rPr>
              <a:t>We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first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letter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city‘s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name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F4C392C-B030-B4BE-7906-33F9C94B21CA}"/>
              </a:ext>
            </a:extLst>
          </p:cNvPr>
          <p:cNvSpPr txBox="1"/>
          <p:nvPr/>
        </p:nvSpPr>
        <p:spPr>
          <a:xfrm>
            <a:off x="4860032" y="1268760"/>
            <a:ext cx="33123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FF0000"/>
                </a:solidFill>
              </a:rPr>
              <a:t>B</a:t>
            </a:r>
            <a:r>
              <a:rPr lang="de-DE" b="1" dirty="0"/>
              <a:t>irmingham</a:t>
            </a:r>
          </a:p>
        </p:txBody>
      </p:sp>
    </p:spTree>
    <p:extLst>
      <p:ext uri="{BB962C8B-B14F-4D97-AF65-F5344CB8AC3E}">
        <p14:creationId xmlns:p14="http://schemas.microsoft.com/office/powerpoint/2010/main" val="132013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3" name="Text Box 6">
            <a:extLst>
              <a:ext uri="{FF2B5EF4-FFF2-40B4-BE49-F238E27FC236}">
                <a16:creationId xmlns:a16="http://schemas.microsoft.com/office/drawing/2014/main" id="{5A134B69-F2C6-48B9-2A53-419C19618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315724"/>
            <a:ext cx="9144000" cy="15696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sz="2400" dirty="0" err="1">
                <a:latin typeface="Verdana" pitchFamily="34" charset="0"/>
              </a:rPr>
              <a:t>Located</a:t>
            </a:r>
            <a:r>
              <a:rPr lang="de-DE" sz="2400" dirty="0">
                <a:latin typeface="Verdana" pitchFamily="34" charset="0"/>
              </a:rPr>
              <a:t> in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southeastern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part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province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Ontario, </a:t>
            </a:r>
            <a:r>
              <a:rPr lang="de-DE" sz="2400" dirty="0" err="1">
                <a:latin typeface="Verdana" pitchFamily="34" charset="0"/>
              </a:rPr>
              <a:t>Canada‘s</a:t>
            </a:r>
            <a:r>
              <a:rPr lang="de-DE" sz="2400" dirty="0">
                <a:latin typeface="Verdana" pitchFamily="34" charset="0"/>
              </a:rPr>
              <a:t> national </a:t>
            </a:r>
            <a:r>
              <a:rPr lang="de-DE" sz="2400" dirty="0" err="1">
                <a:latin typeface="Verdana" pitchFamily="34" charset="0"/>
              </a:rPr>
              <a:t>capital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neither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country‘s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largest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city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nor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capital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province</a:t>
            </a:r>
            <a:r>
              <a:rPr lang="de-DE" sz="2400" dirty="0">
                <a:latin typeface="Verdana" pitchFamily="34" charset="0"/>
              </a:rPr>
              <a:t>.</a:t>
            </a:r>
          </a:p>
          <a:p>
            <a:pPr algn="ctr"/>
            <a:r>
              <a:rPr lang="de-DE" sz="2400" dirty="0" err="1">
                <a:latin typeface="Verdana" pitchFamily="34" charset="0"/>
              </a:rPr>
              <a:t>We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last </a:t>
            </a:r>
            <a:r>
              <a:rPr lang="de-DE" sz="2400" dirty="0" err="1">
                <a:latin typeface="Verdana" pitchFamily="34" charset="0"/>
              </a:rPr>
              <a:t>letter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city‘s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name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  <p:pic>
        <p:nvPicPr>
          <p:cNvPr id="4" name="Grafik 3" descr="Ein Bild, das draußen, Gebäude, Himmel, Stadtgebiet enthält.&#10;&#10;KI-generierte Inhalte können fehlerhaft sein.">
            <a:extLst>
              <a:ext uri="{FF2B5EF4-FFF2-40B4-BE49-F238E27FC236}">
                <a16:creationId xmlns:a16="http://schemas.microsoft.com/office/drawing/2014/main" id="{14BA71AE-B17F-CA85-9686-22ABE56991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256" y="936000"/>
            <a:ext cx="4392000" cy="4385121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F207F70C-B723-82F3-3680-1F3E4DCDF3DD}"/>
              </a:ext>
            </a:extLst>
          </p:cNvPr>
          <p:cNvSpPr txBox="1"/>
          <p:nvPr/>
        </p:nvSpPr>
        <p:spPr>
          <a:xfrm>
            <a:off x="4860032" y="1268760"/>
            <a:ext cx="331236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Ottaw</a:t>
            </a:r>
            <a:r>
              <a:rPr lang="de-DE" b="1" dirty="0">
                <a:solidFill>
                  <a:srgbClr val="FF0000"/>
                </a:solidFill>
              </a:rPr>
              <a:t>a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299957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571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2853234"/>
            <a:ext cx="9144000" cy="79179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2400" dirty="0">
                <a:latin typeface="Verdana" pitchFamily="34" charset="0"/>
              </a:rPr>
              <a:t>By </a:t>
            </a:r>
            <a:r>
              <a:rPr lang="de-DE" sz="2400" dirty="0" err="1">
                <a:latin typeface="Verdana" pitchFamily="34" charset="0"/>
              </a:rPr>
              <a:t>now</a:t>
            </a:r>
            <a:r>
              <a:rPr lang="de-DE" sz="2400" dirty="0">
                <a:latin typeface="Verdana" pitchFamily="34" charset="0"/>
              </a:rPr>
              <a:t>, </a:t>
            </a:r>
            <a:r>
              <a:rPr lang="de-DE" sz="2400" dirty="0" err="1">
                <a:latin typeface="Verdana" pitchFamily="34" charset="0"/>
              </a:rPr>
              <a:t>you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should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have</a:t>
            </a:r>
            <a:r>
              <a:rPr lang="de-DE" sz="2400" dirty="0">
                <a:latin typeface="Verdana" pitchFamily="34" charset="0"/>
              </a:rPr>
              <a:t> 10 </a:t>
            </a:r>
            <a:r>
              <a:rPr lang="de-DE" sz="2400" dirty="0" err="1">
                <a:latin typeface="Verdana" pitchFamily="34" charset="0"/>
              </a:rPr>
              <a:t>letters</a:t>
            </a:r>
            <a:r>
              <a:rPr lang="de-DE" sz="2400" dirty="0">
                <a:latin typeface="Verdana" pitchFamily="34" charset="0"/>
              </a:rPr>
              <a:t> on </a:t>
            </a:r>
            <a:r>
              <a:rPr lang="de-DE" sz="2400" dirty="0" err="1">
                <a:latin typeface="Verdana" pitchFamily="34" charset="0"/>
              </a:rPr>
              <a:t>your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list</a:t>
            </a:r>
            <a:r>
              <a:rPr lang="de-DE" sz="2400" dirty="0">
                <a:latin typeface="Verdana" pitchFamily="34" charset="0"/>
              </a:rPr>
              <a:t>.</a:t>
            </a:r>
            <a:br>
              <a:rPr lang="de-DE" sz="2400" dirty="0">
                <a:latin typeface="Verdana" pitchFamily="34" charset="0"/>
              </a:rPr>
            </a:br>
            <a:r>
              <a:rPr lang="de-DE" sz="2400" dirty="0" err="1">
                <a:latin typeface="Verdana" pitchFamily="34" charset="0"/>
              </a:rPr>
              <a:t>Reshuffle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them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for</a:t>
            </a:r>
            <a:r>
              <a:rPr lang="de-DE" sz="2400" dirty="0">
                <a:latin typeface="Verdana" pitchFamily="34" charset="0"/>
              </a:rPr>
              <a:t> a type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sport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8AB197F7-EA81-14C2-1B15-071D58414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221386"/>
            <a:ext cx="9144000" cy="503758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de-DE" sz="2400" b="1" kern="0" dirty="0">
                <a:solidFill>
                  <a:srgbClr val="FF0000"/>
                </a:solidFill>
                <a:latin typeface="Verdana" pitchFamily="34" charset="0"/>
              </a:rPr>
              <a:t>B A S K E T B A L </a:t>
            </a:r>
            <a:r>
              <a:rPr lang="de-DE" sz="2400" b="1" kern="0" dirty="0" err="1">
                <a:solidFill>
                  <a:srgbClr val="FF0000"/>
                </a:solidFill>
                <a:latin typeface="Verdana" pitchFamily="34" charset="0"/>
              </a:rPr>
              <a:t>L</a:t>
            </a:r>
            <a:endParaRPr lang="de-DE" sz="2400" b="1" kern="0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83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988840"/>
            <a:ext cx="9144000" cy="1224136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</a:rPr>
              <a:t>“Money doesn't make you happy. </a:t>
            </a:r>
            <a:b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sz="2400" b="1" dirty="0">
                <a:latin typeface="Verdana" panose="020B0604030504040204" pitchFamily="34" charset="0"/>
                <a:ea typeface="Verdana" panose="020B0604030504040204" pitchFamily="34" charset="0"/>
              </a:rPr>
              <a:t>I now have $50 million but I was just as happy when I had $48 million.”</a:t>
            </a:r>
            <a:endParaRPr lang="de-DE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40C51517-21B4-DC81-B1FB-8BC67708D2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645024"/>
            <a:ext cx="9144000" cy="122413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The one who said that completed an impressive career as a bodybuilder, movie star and politician.</a:t>
            </a:r>
          </a:p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  <a:cs typeface="Verdana" pitchFamily="34" charset="0"/>
              </a:rPr>
              <a:t>We need the 5th letter of his first name.</a:t>
            </a:r>
            <a:endParaRPr lang="de-DE" sz="24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Karte, Text enthält.&#10;&#10;Automatisch generierte Beschreibung">
            <a:extLst>
              <a:ext uri="{FF2B5EF4-FFF2-40B4-BE49-F238E27FC236}">
                <a16:creationId xmlns:a16="http://schemas.microsoft.com/office/drawing/2014/main" id="{F42AD0F7-5A92-5BD5-68F5-0E4008DF33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649" y="980024"/>
            <a:ext cx="6442695" cy="5796000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62FA0543-22BA-74CF-1BB8-D2848C8BF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645024"/>
            <a:ext cx="9144000" cy="86409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A continent and country in the Pacific.</a:t>
            </a:r>
          </a:p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We need the 4</a:t>
            </a:r>
            <a:r>
              <a:rPr lang="en-US" sz="2400" kern="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th</a:t>
            </a:r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 letter of the country’s capital.</a:t>
            </a:r>
          </a:p>
          <a:p>
            <a:pPr algn="ctr"/>
            <a:endParaRPr lang="en-US" sz="2400" kern="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01D74F75-B4EF-8E55-8E3C-319C97D756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365104"/>
            <a:ext cx="9144000" cy="50405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(I can get no) satisfaction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DE165FF-C6D4-786D-1FF9-EB86A888D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157192"/>
            <a:ext cx="9144000" cy="50405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We need the 3rd letter of the band’s name.</a:t>
            </a:r>
          </a:p>
        </p:txBody>
      </p:sp>
      <p:pic>
        <p:nvPicPr>
          <p:cNvPr id="6" name="Rolling Stones - Satisfaction">
            <a:hlinkClick r:id="" action="ppaction://media"/>
            <a:extLst>
              <a:ext uri="{FF2B5EF4-FFF2-40B4-BE49-F238E27FC236}">
                <a16:creationId xmlns:a16="http://schemas.microsoft.com/office/drawing/2014/main" id="{F9A9E487-F7A1-D345-F3B8-0BF415CF292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488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0" y="5685055"/>
            <a:ext cx="9144000" cy="12003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sz="2400" dirty="0" err="1">
                <a:latin typeface="Verdana" pitchFamily="34" charset="0"/>
              </a:rPr>
              <a:t>Besides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being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British prime </a:t>
            </a:r>
            <a:r>
              <a:rPr lang="de-DE" sz="2400" dirty="0" err="1">
                <a:latin typeface="Verdana" pitchFamily="34" charset="0"/>
              </a:rPr>
              <a:t>minister</a:t>
            </a:r>
            <a:r>
              <a:rPr lang="de-DE" sz="2400" dirty="0">
                <a:latin typeface="Verdana" pitchFamily="34" charset="0"/>
              </a:rPr>
              <a:t>,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gentleman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chairman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UK‘s</a:t>
            </a:r>
            <a:r>
              <a:rPr lang="de-DE" sz="2400" dirty="0">
                <a:latin typeface="Verdana" pitchFamily="34" charset="0"/>
              </a:rPr>
              <a:t> Labour Party.</a:t>
            </a:r>
          </a:p>
          <a:p>
            <a:pPr algn="ctr"/>
            <a:r>
              <a:rPr lang="de-DE" sz="2400" dirty="0" err="1">
                <a:latin typeface="Verdana" pitchFamily="34" charset="0"/>
              </a:rPr>
              <a:t>We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first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letter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his</a:t>
            </a:r>
            <a:r>
              <a:rPr lang="de-DE" sz="2400" dirty="0">
                <a:latin typeface="Verdana" pitchFamily="34" charset="0"/>
              </a:rPr>
              <a:t> last </a:t>
            </a:r>
            <a:r>
              <a:rPr lang="de-DE" sz="2400" dirty="0" err="1">
                <a:latin typeface="Verdana" pitchFamily="34" charset="0"/>
              </a:rPr>
              <a:t>name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  <p:pic>
        <p:nvPicPr>
          <p:cNvPr id="3" name="Grafik 2" descr="Ein Bild, das Person, Menschliches Gesicht, Krawatte, Kleidung enthält.&#10;&#10;KI-generierte Inhalte können fehlerhaft sein.">
            <a:extLst>
              <a:ext uri="{FF2B5EF4-FFF2-40B4-BE49-F238E27FC236}">
                <a16:creationId xmlns:a16="http://schemas.microsoft.com/office/drawing/2014/main" id="{D612F1CF-4491-941E-0B93-FEA774B621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966240"/>
            <a:ext cx="3312000" cy="462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Metropole, Gebäude, Hochhaus, Metropolregion enthält.&#10;&#10;Automatisch generierte Beschreibung">
            <a:extLst>
              <a:ext uri="{FF2B5EF4-FFF2-40B4-BE49-F238E27FC236}">
                <a16:creationId xmlns:a16="http://schemas.microsoft.com/office/drawing/2014/main" id="{25EFAAB2-480C-8318-36AA-AAC21D173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736" y="936000"/>
            <a:ext cx="3840480" cy="5151120"/>
          </a:xfrm>
          <a:prstGeom prst="rect">
            <a:avLst/>
          </a:prstGeom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1AC26169-ECEF-449E-7959-77BB5CB3A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3296"/>
            <a:ext cx="9144000" cy="76470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Until 1972, it was the highest building of the world.</a:t>
            </a:r>
          </a:p>
          <a:p>
            <a:pPr algn="ctr"/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We need the 1</a:t>
            </a:r>
            <a:r>
              <a:rPr lang="en-US" sz="2400" kern="0" baseline="30000" dirty="0">
                <a:latin typeface="Verdana" panose="020B0604030504040204" pitchFamily="34" charset="0"/>
                <a:ea typeface="Verdana" panose="020B0604030504040204" pitchFamily="34" charset="0"/>
              </a:rPr>
              <a:t>st</a:t>
            </a:r>
            <a:r>
              <a:rPr lang="en-US" sz="2400" kern="0" dirty="0">
                <a:latin typeface="Verdana" panose="020B0604030504040204" pitchFamily="34" charset="0"/>
                <a:ea typeface="Verdana" panose="020B0604030504040204" pitchFamily="34" charset="0"/>
              </a:rPr>
              <a:t> letter of the building’s name.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0" y="5077633"/>
            <a:ext cx="9144000" cy="12003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sz="2400" dirty="0">
                <a:latin typeface="Verdana" pitchFamily="34" charset="0"/>
              </a:rPr>
              <a:t>Bob </a:t>
            </a:r>
            <a:r>
              <a:rPr lang="de-DE" sz="2400" dirty="0" err="1">
                <a:latin typeface="Verdana" pitchFamily="34" charset="0"/>
              </a:rPr>
              <a:t>Marley‘s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home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country</a:t>
            </a:r>
            <a:r>
              <a:rPr lang="de-DE" sz="2400" dirty="0">
                <a:latin typeface="Verdana" pitchFamily="34" charset="0"/>
              </a:rPr>
              <a:t> was an </a:t>
            </a:r>
            <a:r>
              <a:rPr lang="de-DE" sz="2400" dirty="0" err="1">
                <a:latin typeface="Verdana" pitchFamily="34" charset="0"/>
              </a:rPr>
              <a:t>island</a:t>
            </a:r>
            <a:r>
              <a:rPr lang="de-DE" sz="2400" dirty="0">
                <a:latin typeface="Verdana" pitchFamily="34" charset="0"/>
              </a:rPr>
              <a:t> </a:t>
            </a:r>
            <a:br>
              <a:rPr lang="de-DE" sz="2400" dirty="0">
                <a:latin typeface="Verdana" pitchFamily="34" charset="0"/>
              </a:rPr>
            </a:br>
            <a:r>
              <a:rPr lang="de-DE" sz="2400" dirty="0">
                <a:latin typeface="Verdana" pitchFamily="34" charset="0"/>
              </a:rPr>
              <a:t>in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Caribbean.</a:t>
            </a:r>
          </a:p>
          <a:p>
            <a:pPr algn="ctr"/>
            <a:r>
              <a:rPr lang="de-DE" sz="2400" dirty="0" err="1">
                <a:latin typeface="Verdana" pitchFamily="34" charset="0"/>
              </a:rPr>
              <a:t>We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1st </a:t>
            </a:r>
            <a:r>
              <a:rPr lang="de-DE" sz="2400" dirty="0" err="1">
                <a:latin typeface="Verdana" pitchFamily="34" charset="0"/>
              </a:rPr>
              <a:t>letter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island‘s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capital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  <p:pic>
        <p:nvPicPr>
          <p:cNvPr id="3" name="Bob Marley - Stir it up">
            <a:hlinkClick r:id="" action="ppaction://media"/>
            <a:extLst>
              <a:ext uri="{FF2B5EF4-FFF2-40B4-BE49-F238E27FC236}">
                <a16:creationId xmlns:a16="http://schemas.microsoft.com/office/drawing/2014/main" id="{DBD50895-32B8-9860-52E5-71706D630B0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5" name="Grafik 4" descr="Ein Bild, das Menschliches Gesicht, Person, Augenbraue, Dreadlocks enthält.&#10;&#10;Automatisch generierte Beschreibung">
            <a:extLst>
              <a:ext uri="{FF2B5EF4-FFF2-40B4-BE49-F238E27FC236}">
                <a16:creationId xmlns:a16="http://schemas.microsoft.com/office/drawing/2014/main" id="{AB5F6374-8C4A-A471-8686-D95C3791E2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925" y="1804987"/>
            <a:ext cx="5772150" cy="3248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3789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Menschliches Gesicht, Person, Kleidung, Krawatte enthält.&#10;&#10;Automatisch generierte Beschreibung">
            <a:extLst>
              <a:ext uri="{FF2B5EF4-FFF2-40B4-BE49-F238E27FC236}">
                <a16:creationId xmlns:a16="http://schemas.microsoft.com/office/drawing/2014/main" id="{289E98CF-5B59-010E-B561-FC1061B79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200" y="936000"/>
            <a:ext cx="3513494" cy="4752000"/>
          </a:xfrm>
          <a:prstGeom prst="rect">
            <a:avLst/>
          </a:prstGeom>
        </p:spPr>
      </p:pic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0" y="5315724"/>
            <a:ext cx="9144000" cy="15696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de-DE" sz="2400" dirty="0">
                <a:latin typeface="Verdana" pitchFamily="34" charset="0"/>
              </a:rPr>
              <a:t>Coming back </a:t>
            </a:r>
            <a:r>
              <a:rPr lang="de-DE" sz="2400" dirty="0" err="1">
                <a:latin typeface="Verdana" pitchFamily="34" charset="0"/>
              </a:rPr>
              <a:t>to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UK‘s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political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environment</a:t>
            </a:r>
            <a:r>
              <a:rPr lang="de-DE" sz="2400" dirty="0">
                <a:latin typeface="Verdana" pitchFamily="34" charset="0"/>
              </a:rPr>
              <a:t> - Rishi Sunak,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former</a:t>
            </a:r>
            <a:r>
              <a:rPr lang="de-DE" sz="2400" dirty="0">
                <a:latin typeface="Verdana" pitchFamily="34" charset="0"/>
              </a:rPr>
              <a:t> Prime Minister, </a:t>
            </a:r>
            <a:r>
              <a:rPr lang="de-DE" sz="2400" dirty="0" err="1">
                <a:latin typeface="Verdana" pitchFamily="34" charset="0"/>
              </a:rPr>
              <a:t>is</a:t>
            </a:r>
            <a:r>
              <a:rPr lang="de-DE" sz="2400" dirty="0">
                <a:latin typeface="Verdana" pitchFamily="34" charset="0"/>
              </a:rPr>
              <a:t> a </a:t>
            </a:r>
            <a:r>
              <a:rPr lang="de-DE" sz="2400" dirty="0" err="1">
                <a:latin typeface="Verdana" pitchFamily="34" charset="0"/>
              </a:rPr>
              <a:t>member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of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country‘s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conservative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party</a:t>
            </a:r>
            <a:r>
              <a:rPr lang="de-DE" sz="2400" dirty="0">
                <a:latin typeface="Verdana" pitchFamily="34" charset="0"/>
              </a:rPr>
              <a:t>.</a:t>
            </a:r>
          </a:p>
          <a:p>
            <a:pPr algn="ctr"/>
            <a:r>
              <a:rPr lang="de-DE" sz="2400" dirty="0" err="1">
                <a:latin typeface="Verdana" pitchFamily="34" charset="0"/>
              </a:rPr>
              <a:t>What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is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party‘s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nickname</a:t>
            </a:r>
            <a:r>
              <a:rPr lang="de-DE" sz="2400" dirty="0">
                <a:latin typeface="Verdana" pitchFamily="34" charset="0"/>
              </a:rPr>
              <a:t>? </a:t>
            </a:r>
            <a:r>
              <a:rPr lang="de-DE" sz="2400" dirty="0" err="1">
                <a:latin typeface="Verdana" pitchFamily="34" charset="0"/>
              </a:rPr>
              <a:t>We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need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the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first</a:t>
            </a:r>
            <a:r>
              <a:rPr lang="de-DE" sz="2400" dirty="0">
                <a:latin typeface="Verdana" pitchFamily="34" charset="0"/>
              </a:rPr>
              <a:t> </a:t>
            </a:r>
            <a:r>
              <a:rPr lang="de-DE" sz="2400" dirty="0" err="1">
                <a:latin typeface="Verdana" pitchFamily="34" charset="0"/>
              </a:rPr>
              <a:t>letter</a:t>
            </a:r>
            <a:r>
              <a:rPr lang="de-DE" sz="2400" dirty="0">
                <a:latin typeface="Verdan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403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animBg="1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711</Words>
  <Application>Microsoft Office PowerPoint</Application>
  <PresentationFormat>Bildschirmpräsentation (4:3)</PresentationFormat>
  <Paragraphs>54</Paragraphs>
  <Slides>23</Slides>
  <Notes>0</Notes>
  <HiddenSlides>0</HiddenSlides>
  <MMClips>3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6" baseType="lpstr">
      <vt:lpstr>Arial</vt:lpstr>
      <vt:lpstr>Verdana</vt:lpstr>
      <vt:lpstr>Standarddesign</vt:lpstr>
      <vt:lpstr>Find the word. </vt:lpstr>
      <vt:lpstr>PowerPoint-Präsentation</vt:lpstr>
      <vt:lpstr>“Money doesn't make you happy.  I now have $50 million but I was just as happy when I had $48 million.”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By now, you should have 10 letters on your list. Reshuffle them for a type of sport.</vt:lpstr>
      <vt:lpstr>PowerPoint-Präsentation</vt:lpstr>
      <vt:lpstr>“Money doesn't make you happy.  I now have $50 million but I was just as happy when I had $48 million.”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By now, you should have 10 letters on your list. Reshuffle them for a type of sport.</vt:lpstr>
    </vt:vector>
  </TitlesOfParts>
  <Company>Maximilian Verlag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Jürgen Hensel</dc:creator>
  <cp:lastModifiedBy>Jürgen Hensel</cp:lastModifiedBy>
  <cp:revision>125</cp:revision>
  <dcterms:created xsi:type="dcterms:W3CDTF">2011-03-24T10:15:25Z</dcterms:created>
  <dcterms:modified xsi:type="dcterms:W3CDTF">2025-11-04T15:43:00Z</dcterms:modified>
</cp:coreProperties>
</file>